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5" r:id="rId9"/>
    <p:sldId id="274" r:id="rId10"/>
    <p:sldId id="277" r:id="rId11"/>
    <p:sldId id="278" r:id="rId12"/>
    <p:sldId id="279" r:id="rId13"/>
    <p:sldId id="280" r:id="rId14"/>
    <p:sldId id="273" r:id="rId15"/>
    <p:sldId id="276" r:id="rId16"/>
    <p:sldId id="271" r:id="rId17"/>
    <p:sldId id="270" r:id="rId18"/>
    <p:sldId id="269" r:id="rId19"/>
    <p:sldId id="268" r:id="rId20"/>
    <p:sldId id="281" r:id="rId21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7E388F-E145-4124-B74B-004E8E6E4982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C3692-DB08-407F-A679-BCF306F195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190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EC3692-DB08-407F-A679-BCF306F1952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9022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EC3692-DB08-407F-A679-BCF306F1952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4354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EC3692-DB08-407F-A679-BCF306F1952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8799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EC3692-DB08-407F-A679-BCF306F1952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6327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EC3692-DB08-407F-A679-BCF306F1952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67309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EC3692-DB08-407F-A679-BCF306F1952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8892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EC3692-DB08-407F-A679-BCF306F1952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2289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EC3692-DB08-407F-A679-BCF306F1952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7479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EC3692-DB08-407F-A679-BCF306F1952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7116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EC3692-DB08-407F-A679-BCF306F1952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0511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EC3692-DB08-407F-A679-BCF306F1952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8315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EC3692-DB08-407F-A679-BCF306F1952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795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EC3692-DB08-407F-A679-BCF306F1952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194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EC3692-DB08-407F-A679-BCF306F1952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108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EC3692-DB08-407F-A679-BCF306F1952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054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EC3692-DB08-407F-A679-BCF306F1952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8725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EC3692-DB08-407F-A679-BCF306F1952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121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EC3692-DB08-407F-A679-BCF306F1952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4102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EC3692-DB08-407F-A679-BCF306F1952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972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E913-BFAF-41C1-85A9-E5E46EB8A88F}" type="datetimeFigureOut">
              <a:rPr lang="cs-CZ" smtClean="0"/>
              <a:pPr/>
              <a:t>15.03.2021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6141-E604-4CE0-B172-C8D88C6440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E913-BFAF-41C1-85A9-E5E46EB8A88F}" type="datetimeFigureOut">
              <a:rPr lang="cs-CZ" smtClean="0"/>
              <a:pPr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6141-E604-4CE0-B172-C8D88C6440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E913-BFAF-41C1-85A9-E5E46EB8A88F}" type="datetimeFigureOut">
              <a:rPr lang="cs-CZ" smtClean="0"/>
              <a:pPr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6141-E604-4CE0-B172-C8D88C6440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E913-BFAF-41C1-85A9-E5E46EB8A88F}" type="datetimeFigureOut">
              <a:rPr lang="cs-CZ" smtClean="0"/>
              <a:pPr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6141-E604-4CE0-B172-C8D88C6440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E913-BFAF-41C1-85A9-E5E46EB8A88F}" type="datetimeFigureOut">
              <a:rPr lang="cs-CZ" smtClean="0"/>
              <a:pPr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6141-E604-4CE0-B172-C8D88C6440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E913-BFAF-41C1-85A9-E5E46EB8A88F}" type="datetimeFigureOut">
              <a:rPr lang="cs-CZ" smtClean="0"/>
              <a:pPr/>
              <a:t>15.03.2021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6141-E604-4CE0-B172-C8D88C6440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E913-BFAF-41C1-85A9-E5E46EB8A88F}" type="datetimeFigureOut">
              <a:rPr lang="cs-CZ" smtClean="0"/>
              <a:pPr/>
              <a:t>15.03.2021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6141-E604-4CE0-B172-C8D88C6440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E913-BFAF-41C1-85A9-E5E46EB8A88F}" type="datetimeFigureOut">
              <a:rPr lang="cs-CZ" smtClean="0"/>
              <a:pPr/>
              <a:t>15.03.2021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6141-E604-4CE0-B172-C8D88C6440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E913-BFAF-41C1-85A9-E5E46EB8A88F}" type="datetimeFigureOut">
              <a:rPr lang="cs-CZ" smtClean="0"/>
              <a:pPr/>
              <a:t>15.03.2021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6141-E604-4CE0-B172-C8D88C6440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E913-BFAF-41C1-85A9-E5E46EB8A88F}" type="datetimeFigureOut">
              <a:rPr lang="cs-CZ" smtClean="0"/>
              <a:pPr/>
              <a:t>15.03.2021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6141-E604-4CE0-B172-C8D88C6440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E913-BFAF-41C1-85A9-E5E46EB8A88F}" type="datetimeFigureOut">
              <a:rPr lang="cs-CZ" smtClean="0"/>
              <a:pPr/>
              <a:t>15.03.2021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ACC6141-E604-4CE0-B172-C8D88C6440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73E913-BFAF-41C1-85A9-E5E46EB8A88F}" type="datetimeFigureOut">
              <a:rPr lang="cs-CZ" smtClean="0"/>
              <a:pPr/>
              <a:t>15.03.2021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CC6141-E604-4CE0-B172-C8D88C64405F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Desatero školáka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Pro rodiče dětí v posledním roce před vstupem do základní školy (5-6 leté) a s odkladem školní docházky pro které je předškolní vzdělávání povinné.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Výslovnost - týká se správné výslovnosti jednotlivých hlásek. Tvorba jednotlivých hlásek je dána vývojově, teprve ve věku šesti let se dotváří poslední hlásky R, Ř. </a:t>
            </a:r>
          </a:p>
          <a:p>
            <a:pPr algn="just"/>
            <a:r>
              <a:rPr lang="cs-CZ" dirty="0"/>
              <a:t>Používání slovních druhů a tvarů - je vhodné sledovat, zda dítě používá nejen druhy slov, ale zda je také používá již ve správném tvaru – skloňuje a časuje. </a:t>
            </a:r>
          </a:p>
          <a:p>
            <a:pPr algn="just"/>
            <a:r>
              <a:rPr lang="cs-CZ" dirty="0"/>
              <a:t>Porozumění řeči a slovní zásoba - je důležité, aby dítě nejen mluvilo, ale také rozumělo tomu, co se mu říká, či co slyší. Široká slovní zásoba, tedy velký počet slov pomáhá dítěti se lépe orientovat a pohybovat se v sociálním prostředí. </a:t>
            </a:r>
          </a:p>
          <a:p>
            <a:pPr algn="just"/>
            <a:r>
              <a:rPr lang="cs-CZ" dirty="0"/>
              <a:t>Používání řeči v běžném životě - umí si dítě požádat o pomoc, pokud ji potřebuje, umí se správně ptát, aby zjistil, co chce? Umí pozdravit, pokud přijde dospělý a již umí i vykat dospělému? Umí se správně slovně vyjádřit?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PRAVOLEVÁ a PROSTOROVÁ ORIENTACE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Oblast zahrnuje nejen vnímání prostoru, ale také odhad, zapamatování a porovnávání vzdálenosti. Dítě získává představy o prostoru prostřednictví zraku, sluchu, pohybu a pomocí hmatových vjemů. </a:t>
            </a:r>
          </a:p>
          <a:p>
            <a:pPr algn="just"/>
            <a:r>
              <a:rPr lang="cs-CZ" dirty="0"/>
              <a:t>Pojmy: - nahoře, dole, předložky, níže, výše, vpředu, vzadu, daleko, blízko, první, poslední, uprostřed - vpravo x vlevo – umístění předmětu, na vlastním těle, na druhé osobě - pojmy umí nejen ukázat, ale i samo popsat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ČASOVÁ ORIENTACE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Dítě žije především přítomností - Vnímání je vymezeno událostmi, které se pravidelně střídají (kolikrát se vyspí, Vánoce, narozeniny…) - Vnímání časové posloupnosti, sledu – co je nejdříve, co následuje potom</a:t>
            </a:r>
          </a:p>
          <a:p>
            <a:pPr algn="just"/>
            <a:r>
              <a:rPr lang="cs-CZ" dirty="0"/>
              <a:t>Ráno, poledne, večer, dnes, zítra, včera, nyní, před, potom, roční období, dny v týdnu - Vhodné je každodenní opakování toho, co je za den, který byl včera, co jsem dělal a co budu dělat dnes - Podobně si lze s dětmi povídat o ročních obdobích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Oslabené vnímání: záměna pořadí číslic a písmen, vynechávání, obtížné osvojování vědomostí, které musejí být v daném sledu, chybovost v pořadí úkonů, špatná organizace práce a práce s časem</a:t>
            </a:r>
          </a:p>
          <a:p>
            <a:pPr algn="just"/>
            <a:r>
              <a:rPr lang="cs-CZ" dirty="0"/>
              <a:t>Od školáka se již předpokládá: - že se plně soustředí na činnost; - činnost dokončí; - uvědomuje si rozdíl mezi hrou a prací; - pracuje přiměřeným tempem; - a uvědomuje si, že je za dokončení úkolu sám odpovědný.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PŘEDMATEMATICKÉ PŘEDSTAVY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Početní představy a matematika jsou nejen prostředkem, ale i výrazem rozvoje myšlení a logického uvažování. Výkon v této oblasti je závislý i na rozumových předpokladech dítěte, důležitá je i úroveň motoriky. Početní a </a:t>
            </a:r>
            <a:r>
              <a:rPr lang="cs-CZ" dirty="0" err="1"/>
              <a:t>předpočetní</a:t>
            </a:r>
            <a:r>
              <a:rPr lang="cs-CZ" dirty="0"/>
              <a:t> představy souvisí s: - </a:t>
            </a:r>
            <a:r>
              <a:rPr lang="cs-CZ" b="1" dirty="0"/>
              <a:t>prostorovým vnímáním; - rozvojem řeči; - a zrakovým vnímáním. </a:t>
            </a:r>
          </a:p>
          <a:p>
            <a:pPr algn="just"/>
            <a:r>
              <a:rPr lang="cs-CZ" dirty="0"/>
              <a:t>Zahrnuje tyto oblasti: </a:t>
            </a:r>
            <a:r>
              <a:rPr lang="cs-CZ" b="1" dirty="0"/>
              <a:t>Porovnávání, pojmy, vztahy </a:t>
            </a:r>
            <a:r>
              <a:rPr lang="cs-CZ" dirty="0"/>
              <a:t>- velký x malý - hodně x málo - krátký x dlouhý - více x méně. </a:t>
            </a:r>
            <a:r>
              <a:rPr lang="cs-CZ" b="1" dirty="0"/>
              <a:t>Třídění, tvoření skupin </a:t>
            </a:r>
            <a:r>
              <a:rPr lang="cs-CZ" dirty="0"/>
              <a:t>- podle druhu (papír, dřevo, sklo…) - podle barvy (červená, modrá, zelená…) - podle tvaru (trojúhelník, čtverec, kruh, obdélník…). </a:t>
            </a:r>
            <a:r>
              <a:rPr lang="cs-CZ" b="1" dirty="0"/>
              <a:t>Řazení</a:t>
            </a:r>
            <a:r>
              <a:rPr lang="cs-CZ" dirty="0"/>
              <a:t> - podle velikosti - první, poslední. </a:t>
            </a:r>
            <a:r>
              <a:rPr lang="cs-CZ" b="1" dirty="0"/>
              <a:t>Množství</a:t>
            </a:r>
            <a:r>
              <a:rPr lang="cs-CZ" dirty="0"/>
              <a:t> - orientuje se v číselné řadě do 10 - chápe, že číslo označuje počet - pozná a určí méně, stejně, více. </a:t>
            </a:r>
            <a:r>
              <a:rPr lang="cs-CZ" b="1" dirty="0"/>
              <a:t>Tvary</a:t>
            </a:r>
            <a:r>
              <a:rPr lang="cs-CZ" dirty="0"/>
              <a:t> - rozpozná geometrické tvary – čtverec, kruh, trojúhelník, obdélník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SOCIÁLNÍ A EMOCIONÁLNÍ ZRALOST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/>
              <a:t>Malý školák umí ovládat své emoce, chová se přiměřeně v různých situacích: </a:t>
            </a:r>
          </a:p>
          <a:p>
            <a:pPr algn="just"/>
            <a:r>
              <a:rPr lang="cs-CZ" dirty="0"/>
              <a:t>- je schopen se odpoutat od rodičů - přiměřeně reaguje na nové situace a adaptuje se na nové prostředí - je schopen odložit uspokojení na jinou dobu, není zbrklý, nedožaduje se splnění přání pláčem, křikem, vztekáním - dokáže vnímat emoce jiných - komunikuje s vrstevníky, respektuje jejich názory a zároveň umí sdělit i své postoje a názory - je schopen se s vrstevníky domluvit, spolupracovat - respektuje autoritu dospělého - má společenské návyky – zdraví, děkuje, umí požádat o pomoc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HRA a PRACOVNÍ ZRALOST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  Hra je pro dítě nejpřirozenější a nejdůležitější činnost, jejím prostřednictvím získává zkušenosti se světem věcí, lidí, ale zároveň také poznává samo sebe. </a:t>
            </a:r>
          </a:p>
          <a:p>
            <a:r>
              <a:rPr lang="cs-CZ" dirty="0"/>
              <a:t>Hry pohybové, námětové, s převleky, společenské hry, didaktické hry, konstruktivní, rukodělné činnosti. </a:t>
            </a:r>
          </a:p>
          <a:p>
            <a:r>
              <a:rPr lang="cs-CZ" dirty="0"/>
              <a:t>Dítě akceptuje pravidla her, daří se mu vyrovnat s prohrou, při hrách uplatňuje iniciativu, soustředí se na hru. </a:t>
            </a:r>
          </a:p>
          <a:p>
            <a:r>
              <a:rPr lang="cs-CZ" dirty="0"/>
              <a:t>Rozlišuje hru a úkol, udržuje pořádek ve vlastních věcech, překonává překážky, řeší společně problémy, rozděluje si role.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VŠEOBECNÉ ZNALOSTI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Dítě se orientuje ve svém okolí: </a:t>
            </a:r>
            <a:r>
              <a:rPr lang="cs-CZ" dirty="0"/>
              <a:t>- zná jména rodičů, sourozenců - ví, kde pracují rodiče a ví, jaká je jejich profese - zná adresu svého bydliště - ví, co je zdravé a co nikoli, je vedeno ke zdravému životnímu stylu - má základní povědomí o tom, jak se chovat na chodníku, silnici - orientuje se v ročních obdobích a zná jejich charakteristiky - má základní poznatky o světě.</a:t>
            </a:r>
          </a:p>
          <a:p>
            <a:pPr algn="just"/>
            <a:r>
              <a:rPr lang="cs-CZ" b="1" dirty="0"/>
              <a:t>Jak na to? </a:t>
            </a:r>
            <a:r>
              <a:rPr lang="cs-CZ" dirty="0"/>
              <a:t>Každodenním povídáním o prožitém dnu, povídáním nad encyklopediemi.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400" dirty="0"/>
              <a:t>Kdy je dítě připravené pro vstup do základní školy? </a:t>
            </a:r>
          </a:p>
          <a:p>
            <a:pPr marL="0" indent="0" algn="ctr">
              <a:buNone/>
            </a:pPr>
            <a:r>
              <a:rPr lang="cs-CZ" sz="4400" dirty="0"/>
              <a:t>Kromě toho, že zvládá základní předpoklady pro zvládnutí nároků školy, také se do školy musí </a:t>
            </a:r>
            <a:r>
              <a:rPr lang="cs-CZ" sz="4400" b="1" dirty="0"/>
              <a:t>TĚŠIT </a:t>
            </a:r>
            <a:r>
              <a:rPr lang="cs-CZ" sz="4400" b="1" dirty="0">
                <a:sym typeface="Wingdings" panose="05000000000000000000" pitchFamily="2" charset="2"/>
              </a:rPr>
              <a:t></a:t>
            </a:r>
            <a:r>
              <a:rPr lang="cs-CZ" sz="4400" dirty="0"/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Vážení rodiče,</a:t>
            </a:r>
          </a:p>
          <a:p>
            <a:pPr marL="0" indent="0" algn="just">
              <a:buNone/>
            </a:pPr>
            <a:r>
              <a:rPr lang="cs-CZ" dirty="0"/>
              <a:t>velmi nás potěší, jestliže budete s námi sdílet Vaše  ,,domácí vzdělávání“. Prosíme, zašlete nám případně fotografie, které budeme postupně vkládat na naše webové stránky.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Emailová adresa pro zasílání fotografií: 					</a:t>
            </a:r>
            <a:r>
              <a:rPr lang="cs-CZ" sz="3200" dirty="0">
                <a:solidFill>
                  <a:srgbClr val="FF0000"/>
                </a:solidFill>
              </a:rPr>
              <a:t>skolka.bakov@seznam.cz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dirty="0"/>
              <a:t>	Děkujeme, přejeme Vám hezké dny </a:t>
            </a:r>
          </a:p>
          <a:p>
            <a:pPr marL="0" indent="0">
              <a:buNone/>
            </a:pPr>
            <a:r>
              <a:rPr lang="cs-CZ" dirty="0"/>
              <a:t>		a těšíme se na shledání.</a:t>
            </a:r>
          </a:p>
          <a:p>
            <a:pPr marL="0" indent="0">
              <a:buNone/>
            </a:pPr>
            <a:r>
              <a:rPr lang="cs-CZ" dirty="0"/>
              <a:t>				Kolektiv mateřské školy.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200" dirty="0"/>
              <a:t>Milí rodiče,</a:t>
            </a:r>
          </a:p>
          <a:p>
            <a:pPr marL="0" indent="0">
              <a:buNone/>
            </a:pPr>
            <a:endParaRPr lang="cs-CZ" sz="800" dirty="0"/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sz="2800" dirty="0"/>
              <a:t>připravili jsme pro Vás a především pro Vaše děti materiál z různých oblastí vzdělávání dětí předškolního věku. </a:t>
            </a:r>
          </a:p>
          <a:p>
            <a:pPr marL="0" indent="0" algn="just">
              <a:buNone/>
            </a:pPr>
            <a:r>
              <a:rPr lang="cs-CZ" sz="2800" dirty="0"/>
              <a:t>                     Naplňování jednotlivých úkolů přispěje </a:t>
            </a:r>
            <a:r>
              <a:rPr lang="cs-CZ" dirty="0"/>
              <a:t>k připravenosti</a:t>
            </a:r>
            <a:r>
              <a:rPr lang="cs-CZ" sz="2800" dirty="0"/>
              <a:t> Vašeho dítěte na vstup do základní školy. </a:t>
            </a:r>
          </a:p>
          <a:p>
            <a:pPr marL="0" indent="0" algn="just">
              <a:buNone/>
            </a:pPr>
            <a:endParaRPr lang="cs-CZ" sz="2800" dirty="0"/>
          </a:p>
          <a:p>
            <a:pPr marL="0" indent="0" algn="just">
              <a:buNone/>
            </a:pPr>
            <a:r>
              <a:rPr lang="cs-CZ" sz="2800" dirty="0"/>
              <a:t>				Kolektiv Vaší mateřské školy.</a:t>
            </a:r>
          </a:p>
          <a:p>
            <a:pPr marL="0" indent="0" algn="just">
              <a:buNone/>
            </a:pPr>
            <a:endParaRPr lang="cs-CZ" sz="2800" dirty="0"/>
          </a:p>
          <a:p>
            <a:pPr marL="0" indent="0" algn="just">
              <a:buNone/>
            </a:pPr>
            <a:r>
              <a:rPr lang="cs-CZ" dirty="0"/>
              <a:t>Materiály najdete v sekci Dokumenty ke stažení pod názvem Desatero školáka. </a:t>
            </a:r>
          </a:p>
          <a:p>
            <a:pPr marL="0" indent="0" algn="just">
              <a:buNone/>
            </a:pPr>
            <a:endParaRPr lang="cs-CZ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4B28CE-D83B-411F-B2BF-F97E76F4F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Použité zdroje:</a:t>
            </a:r>
          </a:p>
          <a:p>
            <a:endParaRPr lang="cs-CZ" dirty="0"/>
          </a:p>
          <a:p>
            <a:r>
              <a:rPr lang="cs-CZ" sz="1800" dirty="0"/>
              <a:t>Bednářová, Šmardová: Diagnostika dítěte předškolního věku</a:t>
            </a:r>
          </a:p>
          <a:p>
            <a:r>
              <a:rPr lang="cs-CZ" sz="1800" dirty="0"/>
              <a:t>Kovářová: Budeme mít školáka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9198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Oblasti </a:t>
            </a:r>
            <a:br>
              <a:rPr lang="cs-CZ" b="1" dirty="0"/>
            </a:br>
            <a:r>
              <a:rPr lang="cs-CZ" b="1" dirty="0"/>
              <a:t>	školní zralosti a připravenosti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MOTORIKA </a:t>
            </a:r>
          </a:p>
          <a:p>
            <a:r>
              <a:rPr lang="cs-CZ" dirty="0"/>
              <a:t>ZRAKOVÉ VNÍMÁNÍ </a:t>
            </a:r>
          </a:p>
          <a:p>
            <a:r>
              <a:rPr lang="cs-CZ" dirty="0"/>
              <a:t>SLUCHOVÉ VNÍMÁNÍ </a:t>
            </a:r>
          </a:p>
          <a:p>
            <a:r>
              <a:rPr lang="cs-CZ" dirty="0"/>
              <a:t>ŘEČ </a:t>
            </a:r>
          </a:p>
          <a:p>
            <a:r>
              <a:rPr lang="cs-CZ" dirty="0"/>
              <a:t>PRAVOLEVÁ a PROSTOROVÁ ORIENTACE </a:t>
            </a:r>
          </a:p>
          <a:p>
            <a:r>
              <a:rPr lang="cs-CZ" dirty="0"/>
              <a:t>ČASOVÁ ORIENTACE a POZORNOST</a:t>
            </a:r>
          </a:p>
          <a:p>
            <a:r>
              <a:rPr lang="cs-CZ" dirty="0"/>
              <a:t>PŘEDMATEMATICKÉ PŘEDSTAVY </a:t>
            </a:r>
          </a:p>
          <a:p>
            <a:r>
              <a:rPr lang="cs-CZ" dirty="0"/>
              <a:t>SOCIÁLNÍ a EMOCIONÁLNÍ ZRALOST </a:t>
            </a:r>
          </a:p>
          <a:p>
            <a:r>
              <a:rPr lang="cs-CZ" dirty="0"/>
              <a:t>PRACOVNÍ ZRALOST </a:t>
            </a:r>
          </a:p>
          <a:p>
            <a:r>
              <a:rPr lang="cs-CZ" dirty="0"/>
              <a:t>VŠEOBECNÉ ZNALOSTI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MOTORIKA – hrubá motorika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Velmi úzce souvisí i s dalšími oblastmi – hmatové vnímání, pohyb v terénu, vnímání vlastních pohybů, rovnováha, manipulace a hry s předměty. </a:t>
            </a:r>
          </a:p>
          <a:p>
            <a:pPr algn="just"/>
            <a:r>
              <a:rPr lang="cs-CZ" b="1" dirty="0"/>
              <a:t>Činnosti, které dítě zvládá: </a:t>
            </a:r>
            <a:r>
              <a:rPr lang="cs-CZ" dirty="0"/>
              <a:t>- obratnost, pohyblivost a přesnost pohybů - koordinace pohybů - běh, skoky, chůze v běžném terénu - pohyb v přírodním terénu - házení a chytání míče - skoky sounož, na jedné noze, přeskakování překážek - pohyb v rytmu - chůze po schodech se střídáním nohou - chůze po vyvýšené rovině - zvládání překážek - jízda na kole, koloběžce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MOTORIKA – jemná motorika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Oblast je důležitá pro budoucí psaní a </a:t>
            </a:r>
            <a:r>
              <a:rPr lang="cs-CZ" dirty="0" err="1"/>
              <a:t>sebeobsluhu</a:t>
            </a:r>
            <a:r>
              <a:rPr lang="cs-CZ" dirty="0"/>
              <a:t>. Je nepostradatelná pro vnímání světa kolem nás. Rozvíjíme ji každodenními činnostmi a samostatností dítěte:</a:t>
            </a:r>
          </a:p>
          <a:p>
            <a:pPr algn="just"/>
            <a:r>
              <a:rPr lang="cs-CZ" dirty="0"/>
              <a:t>- stavebnice, mozaiky, korálky - stříhání a lepení papíru a dalších jiných různých materiálů - trhání papíru, vytrhávání - skládání papíru - mačkání papíru do koule - cvičení prstů - rozlišování hmatem - vázání kliček - zapínání knoflíků - modelování a hnětení modelíny nebo těsta, vykrajování - listování v knize - motání klubíček - šroubování lahve - drobné domácí práce – dítě si samo namaže máslo na chleba, samostatně jí příborem, obléká se a svléká se samo, zametá košťátkem s lopatkou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GRAFOMOTORIKA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b="1" dirty="0"/>
              <a:t>     </a:t>
            </a:r>
            <a:r>
              <a:rPr lang="cs-CZ" sz="3100" b="1" dirty="0" err="1"/>
              <a:t>Grafomotorika</a:t>
            </a:r>
            <a:r>
              <a:rPr lang="cs-CZ" sz="3100" b="1" dirty="0"/>
              <a:t> </a:t>
            </a:r>
            <a:r>
              <a:rPr lang="cs-CZ" sz="3100" dirty="0"/>
              <a:t>je soubor činností vykonávaných při psaní a kreslení.</a:t>
            </a:r>
            <a:r>
              <a:rPr lang="cs-CZ" dirty="0"/>
              <a:t> </a:t>
            </a:r>
          </a:p>
          <a:p>
            <a:pPr algn="just">
              <a:buNone/>
            </a:pPr>
            <a:endParaRPr lang="cs-CZ" dirty="0"/>
          </a:p>
          <a:p>
            <a:pPr algn="just"/>
            <a:r>
              <a:rPr lang="cs-CZ" b="1" dirty="0"/>
              <a:t>Úchop tužky a uvolněnost ruky </a:t>
            </a:r>
            <a:r>
              <a:rPr lang="cs-CZ" dirty="0"/>
              <a:t>- doporučen tzv. špetkový úchop, mezi hrotem tužky a prsty by měla být mezera asi 3 cm - je třeba, aby byla ruka uvolněná bez křeče, což předpokládá i uvolněnost zápěstí, lokte a ramene - doporučuje se začít uvolňovat právě od ramenního kloubu - důležitý je pohyb ruky i oka zleva doprava </a:t>
            </a:r>
          </a:p>
          <a:p>
            <a:pPr algn="just"/>
            <a:r>
              <a:rPr lang="cs-CZ" b="1" dirty="0"/>
              <a:t>Pravák nebo levák? </a:t>
            </a:r>
            <a:r>
              <a:rPr lang="cs-CZ" dirty="0"/>
              <a:t>- dominance - upřednostnění jedné ruky, ale i oka, ucha, nohy při běžných činnostech - jak poznáme dominantní ruku: - šroubování láhve, uchopení předmětu, stříhání, zapínání knoflíků, navlékání korálků </a:t>
            </a:r>
          </a:p>
          <a:p>
            <a:pPr algn="just"/>
            <a:r>
              <a:rPr lang="cs-CZ" b="1" dirty="0"/>
              <a:t>Kresba </a:t>
            </a:r>
            <a:r>
              <a:rPr lang="cs-CZ" dirty="0"/>
              <a:t>- nutno respektovat vývoj dětské kresby od čáranice přes hlavonožce po detailní kresbu postavy - sledujeme detaily kresby, různorodost námětů, obsah, uvolnění ruky, vedení čáry a její plynulost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ZRAKOVÉ VNÍMÁNÍ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b="1" dirty="0"/>
              <a:t>Zrak</a:t>
            </a:r>
            <a:r>
              <a:rPr lang="cs-CZ" dirty="0"/>
              <a:t> je základním prostředkem komunikace a poznání hmotného světa, souvisí s </a:t>
            </a:r>
            <a:r>
              <a:rPr lang="cs-CZ" dirty="0" err="1"/>
              <a:t>motorikou</a:t>
            </a:r>
            <a:r>
              <a:rPr lang="cs-CZ" dirty="0"/>
              <a:t> a má významný vliv na vnímání prostoru. </a:t>
            </a:r>
          </a:p>
          <a:p>
            <a:pPr algn="just"/>
            <a:r>
              <a:rPr lang="cs-CZ" dirty="0"/>
              <a:t>Zahrnuje: - </a:t>
            </a:r>
            <a:r>
              <a:rPr lang="cs-CZ" b="1" dirty="0"/>
              <a:t>zrakové rozlišování </a:t>
            </a:r>
            <a:r>
              <a:rPr lang="cs-CZ" dirty="0"/>
              <a:t>– vnímání, třídění, vnímání části a celku, vnímání polohy - </a:t>
            </a:r>
            <a:r>
              <a:rPr lang="cs-CZ" b="1" dirty="0"/>
              <a:t>zrakovou paměť </a:t>
            </a:r>
            <a:r>
              <a:rPr lang="cs-CZ" dirty="0"/>
              <a:t>– schopnost poznávat a pamatovat</a:t>
            </a:r>
          </a:p>
          <a:p>
            <a:pPr algn="just"/>
            <a:r>
              <a:rPr lang="cs-CZ" dirty="0"/>
              <a:t>- vnímání barev – přiřadí, ukáže, pojmenuje barvy a jejich odstíny - figura a pozadí – vyhledává předměty, tvary na pozadí - zrakové rozlišování – velikost, poloha, detaily, odlišnost - část a celek – poskládá obrázek - zraková paměť – pamatuje si obrázky, umístí, pozná, které chybí - pohyb očí na řádku – zleva doprava </a:t>
            </a:r>
          </a:p>
          <a:p>
            <a:pPr algn="just"/>
            <a:r>
              <a:rPr lang="cs-CZ" b="1" dirty="0"/>
              <a:t>Vhodné hry a činnosti: </a:t>
            </a:r>
            <a:r>
              <a:rPr lang="cs-CZ" dirty="0"/>
              <a:t>pexeso, </a:t>
            </a:r>
            <a:r>
              <a:rPr lang="cs-CZ" dirty="0" err="1"/>
              <a:t>pexetrio</a:t>
            </a:r>
            <a:r>
              <a:rPr lang="cs-CZ" dirty="0"/>
              <a:t>, double, zapamatovat si co nejvíce předmětů, obrázků, které dítěti ukážeme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SLUCHOVÉ VNÍMÁNÍ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100" b="1" dirty="0"/>
              <a:t>Sluch </a:t>
            </a:r>
            <a:r>
              <a:rPr lang="cs-CZ" sz="3100" dirty="0"/>
              <a:t>– důležitý předpoklad pro rozvoj řeči a zahrnuje tyto základní oblasti:</a:t>
            </a:r>
          </a:p>
          <a:p>
            <a:pPr>
              <a:buNone/>
            </a:pPr>
            <a:r>
              <a:rPr lang="cs-CZ" dirty="0"/>
              <a:t> </a:t>
            </a:r>
          </a:p>
          <a:p>
            <a:pPr algn="just"/>
            <a:r>
              <a:rPr lang="cs-CZ" sz="3100" dirty="0"/>
              <a:t>1) </a:t>
            </a:r>
            <a:r>
              <a:rPr lang="cs-CZ" sz="3100" b="1" dirty="0"/>
              <a:t>naslouchání: </a:t>
            </a:r>
            <a:r>
              <a:rPr lang="cs-CZ" sz="3100" dirty="0"/>
              <a:t>- ukáže směr zvuku, odkud přichází, pozná předmět podle sluchu, rozlišuje různé zvuky (hry se zavázanýma očima - na slepou bábu, co slyšíš, ukaž, odkud tě volám) - pozná písně podle melodie, pozná, jak šustí papír, zvuk klíčů, skla, a podobně</a:t>
            </a:r>
          </a:p>
          <a:p>
            <a:pPr algn="just"/>
            <a:endParaRPr lang="cs-CZ" sz="3100" dirty="0"/>
          </a:p>
          <a:p>
            <a:pPr algn="just"/>
            <a:r>
              <a:rPr lang="cs-CZ" sz="3100" dirty="0"/>
              <a:t>2) </a:t>
            </a:r>
            <a:r>
              <a:rPr lang="cs-CZ" sz="3100" b="1" dirty="0"/>
              <a:t>sluchová analýza a syntéza: </a:t>
            </a:r>
            <a:r>
              <a:rPr lang="cs-CZ" sz="3100" dirty="0"/>
              <a:t>- dítě roztleskává slova na slabiky, pozná rýmy, určí počet slabik - pozná 1. hlásku ve slově, poslední hlásku ve slově (slovní kopaná – Adam – máslo – okno – ovoce – Ema – auto – obal – les – sůl…) - pozná hlásku uprostřed slova - na základě rozkladu slova na hlásky pozná slovo, např. k-o-b-e-r-e-c, ž-i-d-l-e-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SLUCHOVÉ VNÍMÁNÍ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3) </a:t>
            </a:r>
            <a:r>
              <a:rPr lang="cs-CZ" b="1" dirty="0"/>
              <a:t>sluchová paměť: </a:t>
            </a:r>
            <a:r>
              <a:rPr lang="cs-CZ" dirty="0"/>
              <a:t>- opakuje text a zapamatuje si říkadla, básně - opakuje rytmus, který vytleskáme - umí vyprávět příběh, který uslyší </a:t>
            </a:r>
          </a:p>
          <a:p>
            <a:pPr algn="just"/>
            <a:r>
              <a:rPr lang="cs-CZ" dirty="0"/>
              <a:t>4) </a:t>
            </a:r>
            <a:r>
              <a:rPr lang="cs-CZ" b="1" dirty="0"/>
              <a:t>rozlišování slov:-  </a:t>
            </a:r>
            <a:r>
              <a:rPr lang="cs-CZ" dirty="0"/>
              <a:t>dítě pozná a rozliší slova, kdy se hláska změní – změna hlásky, změna délky hlásky např.: kosa</a:t>
            </a:r>
          </a:p>
          <a:p>
            <a:pPr algn="just"/>
            <a:r>
              <a:rPr lang="cs-CZ" dirty="0"/>
              <a:t>5) </a:t>
            </a:r>
            <a:r>
              <a:rPr lang="cs-CZ" b="1" dirty="0"/>
              <a:t>vnímání rytmu: </a:t>
            </a:r>
            <a:r>
              <a:rPr lang="cs-CZ" dirty="0"/>
              <a:t>- pozná shodné rytmy, napodobí rytmus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551</TotalTime>
  <Words>1852</Words>
  <Application>Microsoft Office PowerPoint</Application>
  <PresentationFormat>Předvádění na obrazovce (4:3)</PresentationFormat>
  <Paragraphs>115</Paragraphs>
  <Slides>20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Calibri</vt:lpstr>
      <vt:lpstr>Constantia</vt:lpstr>
      <vt:lpstr>Wingdings 2</vt:lpstr>
      <vt:lpstr>Tok</vt:lpstr>
      <vt:lpstr>Desatero školáka</vt:lpstr>
      <vt:lpstr>ÚVOD</vt:lpstr>
      <vt:lpstr>Oblasti   školní zralosti a připravenosti</vt:lpstr>
      <vt:lpstr>MOTORIKA – hrubá motorika</vt:lpstr>
      <vt:lpstr>MOTORIKA – jemná motorika</vt:lpstr>
      <vt:lpstr>GRAFOMOTORIKA</vt:lpstr>
      <vt:lpstr>ZRAKOVÉ VNÍMÁNÍ</vt:lpstr>
      <vt:lpstr>SLUCHOVÉ VNÍMÁNÍ</vt:lpstr>
      <vt:lpstr>SLUCHOVÉ VNÍMÁNÍ</vt:lpstr>
      <vt:lpstr>ŘEČ</vt:lpstr>
      <vt:lpstr>PRAVOLEVÁ a PROSTOROVÁ ORIENTACE</vt:lpstr>
      <vt:lpstr>ČASOVÁ ORIENTACE </vt:lpstr>
      <vt:lpstr>POZORNOST</vt:lpstr>
      <vt:lpstr>PŘEDMATEMATICKÉ PŘEDSTAVY</vt:lpstr>
      <vt:lpstr>SOCIÁLNÍ A EMOCIONÁLNÍ ZRALOST</vt:lpstr>
      <vt:lpstr>HRA a PRACOVNÍ ZRALOST</vt:lpstr>
      <vt:lpstr>VŠEOBECNÉ ZNALOSTI</vt:lpstr>
      <vt:lpstr>Prezentace aplikace PowerPoint</vt:lpstr>
      <vt:lpstr>Prezentace aplikace PowerPoint</vt:lpstr>
      <vt:lpstr>Prezentace aplikace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Desatero pro školáka</dc:title>
  <dc:creator>User</dc:creator>
  <cp:lastModifiedBy>Jana Mlynková, MŠ</cp:lastModifiedBy>
  <cp:revision>32</cp:revision>
  <cp:lastPrinted>2021-03-09T07:44:53Z</cp:lastPrinted>
  <dcterms:created xsi:type="dcterms:W3CDTF">2021-02-28T20:40:09Z</dcterms:created>
  <dcterms:modified xsi:type="dcterms:W3CDTF">2021-03-15T10:16:56Z</dcterms:modified>
</cp:coreProperties>
</file>