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1" r:id="rId4"/>
    <p:sldId id="262" r:id="rId5"/>
    <p:sldId id="263" r:id="rId6"/>
    <p:sldId id="264" r:id="rId7"/>
    <p:sldId id="265" r:id="rId8"/>
    <p:sldId id="267" r:id="rId9"/>
    <p:sldId id="26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B3EB-EDF5-4482-8133-97CED1BE185E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894-BA1C-40DC-9152-13C3DED6E5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B3EB-EDF5-4482-8133-97CED1BE185E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894-BA1C-40DC-9152-13C3DED6E5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B3EB-EDF5-4482-8133-97CED1BE185E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894-BA1C-40DC-9152-13C3DED6E5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B3EB-EDF5-4482-8133-97CED1BE185E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894-BA1C-40DC-9152-13C3DED6E5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B3EB-EDF5-4482-8133-97CED1BE185E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894-BA1C-40DC-9152-13C3DED6E5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B3EB-EDF5-4482-8133-97CED1BE185E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894-BA1C-40DC-9152-13C3DED6E5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B3EB-EDF5-4482-8133-97CED1BE185E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894-BA1C-40DC-9152-13C3DED6E5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B3EB-EDF5-4482-8133-97CED1BE185E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894-BA1C-40DC-9152-13C3DED6E5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B3EB-EDF5-4482-8133-97CED1BE185E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894-BA1C-40DC-9152-13C3DED6E5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B3EB-EDF5-4482-8133-97CED1BE185E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894-BA1C-40DC-9152-13C3DED6E5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B3EB-EDF5-4482-8133-97CED1BE185E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894-BA1C-40DC-9152-13C3DED6E5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B3EB-EDF5-4482-8133-97CED1BE185E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B894-BA1C-40DC-9152-13C3DED6E50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_SnNjCroo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48464" cy="1944216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PUTOVÁNÍ S VÍLOU JIZERKOU</a:t>
            </a:r>
            <a:b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část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 descr="https://i.pinimg.com/564x/6b/a5/f0/6ba5f08b43e7ae98fca44d7a83f76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2851795" cy="3802393"/>
          </a:xfrm>
          <a:prstGeom prst="rect">
            <a:avLst/>
          </a:prstGeom>
          <a:noFill/>
        </p:spPr>
      </p:pic>
      <p:pic>
        <p:nvPicPr>
          <p:cNvPr id="11268" name="Picture 4" descr="Jizera, Bakov nad Jizerou • Mapy.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38100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Rýmovačky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Hledej dvojice, které se rýmují</a:t>
            </a:r>
          </a:p>
        </p:txBody>
      </p:sp>
      <p:pic>
        <p:nvPicPr>
          <p:cNvPr id="22530" name="Picture 2" descr="Výsledek obrázku pro kreslená žá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1547962" cy="1800994"/>
          </a:xfrm>
          <a:prstGeom prst="rect">
            <a:avLst/>
          </a:prstGeom>
          <a:noFill/>
        </p:spPr>
      </p:pic>
      <p:pic>
        <p:nvPicPr>
          <p:cNvPr id="22532" name="Picture 4" descr="https://i.pinimg.com/564x/64/11/9e/64119e59447939dff08fa01d9d9cea53.jpg"/>
          <p:cNvPicPr>
            <a:picLocks noChangeAspect="1" noChangeArrowheads="1"/>
          </p:cNvPicPr>
          <p:nvPr/>
        </p:nvPicPr>
        <p:blipFill>
          <a:blip r:embed="rId3" cstate="print"/>
          <a:srcRect l="10427" t="13872" r="11367"/>
          <a:stretch>
            <a:fillRect/>
          </a:stretch>
        </p:blipFill>
        <p:spPr bwMode="auto">
          <a:xfrm>
            <a:off x="2195736" y="2132856"/>
            <a:ext cx="2160240" cy="1788418"/>
          </a:xfrm>
          <a:prstGeom prst="rect">
            <a:avLst/>
          </a:prstGeom>
          <a:noFill/>
        </p:spPr>
      </p:pic>
      <p:pic>
        <p:nvPicPr>
          <p:cNvPr id="22534" name="Picture 6" descr="פורום עיצוב וריטוש תמונות - עמוד 2 - תפוז פורומי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21088"/>
            <a:ext cx="1406097" cy="1924447"/>
          </a:xfrm>
          <a:prstGeom prst="rect">
            <a:avLst/>
          </a:prstGeom>
          <a:noFill/>
        </p:spPr>
      </p:pic>
      <p:pic>
        <p:nvPicPr>
          <p:cNvPr id="22536" name="Picture 8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149080"/>
            <a:ext cx="2016223" cy="2016224"/>
          </a:xfrm>
          <a:prstGeom prst="rect">
            <a:avLst/>
          </a:prstGeom>
          <a:noFill/>
        </p:spPr>
      </p:pic>
      <p:pic>
        <p:nvPicPr>
          <p:cNvPr id="22538" name="Picture 10" descr="silniční most - Památkový Katalog"/>
          <p:cNvPicPr>
            <a:picLocks noChangeAspect="1" noChangeArrowheads="1"/>
          </p:cNvPicPr>
          <p:nvPr/>
        </p:nvPicPr>
        <p:blipFill>
          <a:blip r:embed="rId6" cstate="print"/>
          <a:srcRect r="23508"/>
          <a:stretch>
            <a:fillRect/>
          </a:stretch>
        </p:blipFill>
        <p:spPr bwMode="auto">
          <a:xfrm>
            <a:off x="4788024" y="2132856"/>
            <a:ext cx="1872208" cy="1737792"/>
          </a:xfrm>
          <a:prstGeom prst="rect">
            <a:avLst/>
          </a:prstGeom>
          <a:noFill/>
        </p:spPr>
      </p:pic>
      <p:pic>
        <p:nvPicPr>
          <p:cNvPr id="22540" name="Picture 12" descr="Obří kost pro pračlověka 40cm | PARTYON.cz"/>
          <p:cNvPicPr>
            <a:picLocks noChangeAspect="1" noChangeArrowheads="1"/>
          </p:cNvPicPr>
          <p:nvPr/>
        </p:nvPicPr>
        <p:blipFill>
          <a:blip r:embed="rId7" cstate="print"/>
          <a:srcRect r="14773"/>
          <a:stretch>
            <a:fillRect/>
          </a:stretch>
        </p:blipFill>
        <p:spPr bwMode="auto">
          <a:xfrm>
            <a:off x="6804247" y="2132856"/>
            <a:ext cx="1963856" cy="1728192"/>
          </a:xfrm>
          <a:prstGeom prst="rect">
            <a:avLst/>
          </a:prstGeom>
          <a:noFill/>
        </p:spPr>
      </p:pic>
      <p:pic>
        <p:nvPicPr>
          <p:cNvPr id="22542" name="Picture 14" descr="Mrak - UV barvy - 4sof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221088"/>
            <a:ext cx="2088231" cy="2088231"/>
          </a:xfrm>
          <a:prstGeom prst="rect">
            <a:avLst/>
          </a:prstGeom>
          <a:noFill/>
        </p:spPr>
      </p:pic>
      <p:pic>
        <p:nvPicPr>
          <p:cNvPr id="22544" name="Picture 16" descr="Fototapeta Roztomilý kreslený drak • Pixers® • Žijeme pro změn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221088"/>
            <a:ext cx="1889265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Rozhodni,</a:t>
            </a:r>
          </a:p>
          <a:p>
            <a:pPr>
              <a:buNone/>
            </a:pPr>
            <a:r>
              <a:rPr lang="cs-CZ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zda se dvojice rýmují.</a:t>
            </a:r>
          </a:p>
        </p:txBody>
      </p:sp>
      <p:pic>
        <p:nvPicPr>
          <p:cNvPr id="25602" name="Picture 2" descr="Úkoly pro předškoláky :: Základní a mateřská škola Holubice"/>
          <p:cNvPicPr>
            <a:picLocks noChangeAspect="1" noChangeArrowheads="1"/>
          </p:cNvPicPr>
          <p:nvPr/>
        </p:nvPicPr>
        <p:blipFill>
          <a:blip r:embed="rId2" cstate="print"/>
          <a:srcRect l="6673" t="13979" r="4358" b="8694"/>
          <a:stretch>
            <a:fillRect/>
          </a:stretch>
        </p:blipFill>
        <p:spPr bwMode="auto">
          <a:xfrm>
            <a:off x="3851920" y="188640"/>
            <a:ext cx="5040560" cy="6489721"/>
          </a:xfrm>
          <a:prstGeom prst="rect">
            <a:avLst/>
          </a:prstGeom>
          <a:noFill/>
        </p:spPr>
      </p:pic>
      <p:pic>
        <p:nvPicPr>
          <p:cNvPr id="5" name="Picture 2" descr="https://i.pinimg.com/564x/6b/a5/f0/6ba5f08b43e7ae98fca44d7a83f76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2160240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Malované čtení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2" descr="SYLVA FRANCOVÁ: Kreslené pohádky | Fairy tales, Logos,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7920880" cy="5603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Rozvoj řeči a myšlení</a:t>
            </a:r>
          </a:p>
        </p:txBody>
      </p:sp>
      <p:sp>
        <p:nvSpPr>
          <p:cNvPr id="28674" name="AutoShape 2" descr="Rozbili na louce st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Rozbili na louce st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Rozbili na louce st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8680" name="Picture 8" descr="Rozbili na louce st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1461542" cy="1378025"/>
          </a:xfrm>
          <a:prstGeom prst="rect">
            <a:avLst/>
          </a:prstGeom>
          <a:noFill/>
        </p:spPr>
      </p:pic>
      <p:pic>
        <p:nvPicPr>
          <p:cNvPr id="28682" name="Picture 10" descr="3d roztomilý kreslený déšť deštník pro děti malé deštníky děti deštník pro  kluky a dívky módní non-automatický deštník sleva &gt; nové -  NakladyZnacka.today"/>
          <p:cNvPicPr>
            <a:picLocks noChangeAspect="1" noChangeArrowheads="1"/>
          </p:cNvPicPr>
          <p:nvPr/>
        </p:nvPicPr>
        <p:blipFill>
          <a:blip r:embed="rId3" cstate="print"/>
          <a:srcRect t="10863"/>
          <a:stretch>
            <a:fillRect/>
          </a:stretch>
        </p:blipFill>
        <p:spPr bwMode="auto">
          <a:xfrm>
            <a:off x="2051721" y="2060848"/>
            <a:ext cx="1534890" cy="1368152"/>
          </a:xfrm>
          <a:prstGeom prst="rect">
            <a:avLst/>
          </a:prstGeom>
          <a:noFill/>
        </p:spPr>
      </p:pic>
      <p:sp>
        <p:nvSpPr>
          <p:cNvPr id="28684" name="AutoShape 12" descr="Ilustrační obrázek klipart Studna, Stavby zdarma ke stažen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8686" name="Picture 14" descr="Ilustrační obrázek klipart Studna, Stavby zdarma ke stažen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88840"/>
            <a:ext cx="1512168" cy="1512168"/>
          </a:xfrm>
          <a:prstGeom prst="rect">
            <a:avLst/>
          </a:prstGeom>
          <a:noFill/>
        </p:spPr>
      </p:pic>
      <p:pic>
        <p:nvPicPr>
          <p:cNvPr id="28688" name="Picture 16" descr="Výsledek obrázku pro hrnek šablona | Glassware, Coloring pages, Tablewa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132856"/>
            <a:ext cx="1328665" cy="1328665"/>
          </a:xfrm>
          <a:prstGeom prst="rect">
            <a:avLst/>
          </a:prstGeom>
          <a:noFill/>
        </p:spPr>
      </p:pic>
      <p:pic>
        <p:nvPicPr>
          <p:cNvPr id="28690" name="Picture 18" descr="Květina Kořeny Růst - Obrázek zdarma na Pixab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1" y="3933056"/>
            <a:ext cx="1374453" cy="1944216"/>
          </a:xfrm>
          <a:prstGeom prst="rect">
            <a:avLst/>
          </a:prstGeom>
          <a:noFill/>
        </p:spPr>
      </p:pic>
      <p:pic>
        <p:nvPicPr>
          <p:cNvPr id="28692" name="Picture 20" descr="Ilustrace(34346189): Kořeny Stromů Logo. | Autor: Embe2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3861048"/>
            <a:ext cx="1458863" cy="1971436"/>
          </a:xfrm>
          <a:prstGeom prst="rect">
            <a:avLst/>
          </a:prstGeom>
          <a:noFill/>
        </p:spPr>
      </p:pic>
      <p:pic>
        <p:nvPicPr>
          <p:cNvPr id="28694" name="Picture 22" descr="Roztomilá kreslená malá mořská panna. siréna. mořské téma. fototapeta •  fototapety | myloview.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077072"/>
            <a:ext cx="1628800" cy="1628800"/>
          </a:xfrm>
          <a:prstGeom prst="rect">
            <a:avLst/>
          </a:prstGeom>
          <a:noFill/>
        </p:spPr>
      </p:pic>
      <p:pic>
        <p:nvPicPr>
          <p:cNvPr id="28696" name="Picture 24" descr="Fototapeta Roztomilý kreslený ryby • Pixers® • Žijeme pro změnu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4437112"/>
            <a:ext cx="2217710" cy="1286272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539552" y="148478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 mají dvojice obrázků společného? Řekni alespoň dva znaky.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Zrakové vnímání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Najdi rozdíly</a:t>
            </a:r>
          </a:p>
        </p:txBody>
      </p:sp>
      <p:pic>
        <p:nvPicPr>
          <p:cNvPr id="23554" name="Picture 2" descr="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268760"/>
            <a:ext cx="4104456" cy="5443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Zrakové vnímání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 do řady nepatří?</a:t>
            </a:r>
          </a:p>
        </p:txBody>
      </p:sp>
      <p:pic>
        <p:nvPicPr>
          <p:cNvPr id="29698" name="Picture 2" descr="Pirátská loď kreslená loď fototapeta • fototapety fantazie, plachý, umění |  myloview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1073696" cy="1073696"/>
          </a:xfrm>
          <a:prstGeom prst="rect">
            <a:avLst/>
          </a:prstGeom>
          <a:noFill/>
        </p:spPr>
      </p:pic>
      <p:pic>
        <p:nvPicPr>
          <p:cNvPr id="5" name="Picture 2" descr="Pirátská loď kreslená loď fototapeta • fototapety fantazie, plachý, umění |  myloview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1073696" cy="1073696"/>
          </a:xfrm>
          <a:prstGeom prst="rect">
            <a:avLst/>
          </a:prstGeom>
          <a:noFill/>
        </p:spPr>
      </p:pic>
      <p:pic>
        <p:nvPicPr>
          <p:cNvPr id="6" name="Picture 2" descr="Pirátská loď kreslená loď fototapeta • fototapety fantazie, plachý, umění |  myloview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87824" y="2060848"/>
            <a:ext cx="1073696" cy="1073696"/>
          </a:xfrm>
          <a:prstGeom prst="rect">
            <a:avLst/>
          </a:prstGeom>
          <a:noFill/>
        </p:spPr>
      </p:pic>
      <p:pic>
        <p:nvPicPr>
          <p:cNvPr id="7" name="Picture 2" descr="Pirátská loď kreslená loď fototapeta • fototapety fantazie, plachý, umění |  myloview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060848"/>
            <a:ext cx="1073696" cy="1073696"/>
          </a:xfrm>
          <a:prstGeom prst="rect">
            <a:avLst/>
          </a:prstGeom>
          <a:noFill/>
        </p:spPr>
      </p:pic>
      <p:pic>
        <p:nvPicPr>
          <p:cNvPr id="8" name="Picture 2" descr="Pirátská loď kreslená loď fototapeta • fototapety fantazie, plachý, umění |  myloview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060848"/>
            <a:ext cx="1073696" cy="1073696"/>
          </a:xfrm>
          <a:prstGeom prst="rect">
            <a:avLst/>
          </a:prstGeom>
          <a:noFill/>
        </p:spPr>
      </p:pic>
      <p:pic>
        <p:nvPicPr>
          <p:cNvPr id="9" name="Picture 2" descr="https://i.pinimg.com/564x/f8/0d/34/f80d34c4ce6d09f7efb7a076976ed037.jpg"/>
          <p:cNvPicPr>
            <a:picLocks noChangeAspect="1" noChangeArrowheads="1"/>
          </p:cNvPicPr>
          <p:nvPr/>
        </p:nvPicPr>
        <p:blipFill>
          <a:blip r:embed="rId3" cstate="print"/>
          <a:srcRect l="20160" t="6480" r="16481" b="20081"/>
          <a:stretch>
            <a:fillRect/>
          </a:stretch>
        </p:blipFill>
        <p:spPr bwMode="auto">
          <a:xfrm>
            <a:off x="467544" y="3429000"/>
            <a:ext cx="720080" cy="1112851"/>
          </a:xfrm>
          <a:prstGeom prst="rect">
            <a:avLst/>
          </a:prstGeom>
          <a:noFill/>
        </p:spPr>
      </p:pic>
      <p:pic>
        <p:nvPicPr>
          <p:cNvPr id="10" name="Picture 2" descr="https://i.pinimg.com/564x/f8/0d/34/f80d34c4ce6d09f7efb7a076976ed037.jpg"/>
          <p:cNvPicPr>
            <a:picLocks noChangeAspect="1" noChangeArrowheads="1"/>
          </p:cNvPicPr>
          <p:nvPr/>
        </p:nvPicPr>
        <p:blipFill>
          <a:blip r:embed="rId3" cstate="print"/>
          <a:srcRect l="20160" t="6480" r="16481" b="20081"/>
          <a:stretch>
            <a:fillRect/>
          </a:stretch>
        </p:blipFill>
        <p:spPr bwMode="auto">
          <a:xfrm>
            <a:off x="1259632" y="3429000"/>
            <a:ext cx="720080" cy="1112851"/>
          </a:xfrm>
          <a:prstGeom prst="rect">
            <a:avLst/>
          </a:prstGeom>
          <a:noFill/>
        </p:spPr>
      </p:pic>
      <p:pic>
        <p:nvPicPr>
          <p:cNvPr id="11" name="Picture 2" descr="https://i.pinimg.com/564x/f8/0d/34/f80d34c4ce6d09f7efb7a076976ed037.jpg"/>
          <p:cNvPicPr>
            <a:picLocks noChangeAspect="1" noChangeArrowheads="1"/>
          </p:cNvPicPr>
          <p:nvPr/>
        </p:nvPicPr>
        <p:blipFill>
          <a:blip r:embed="rId3" cstate="print"/>
          <a:srcRect l="20160" t="6480" r="16481" b="20081"/>
          <a:stretch>
            <a:fillRect/>
          </a:stretch>
        </p:blipFill>
        <p:spPr bwMode="auto">
          <a:xfrm>
            <a:off x="2051720" y="3429000"/>
            <a:ext cx="720080" cy="1112851"/>
          </a:xfrm>
          <a:prstGeom prst="rect">
            <a:avLst/>
          </a:prstGeom>
          <a:noFill/>
        </p:spPr>
      </p:pic>
      <p:pic>
        <p:nvPicPr>
          <p:cNvPr id="12" name="Picture 2" descr="https://i.pinimg.com/564x/f8/0d/34/f80d34c4ce6d09f7efb7a076976ed037.jpg"/>
          <p:cNvPicPr>
            <a:picLocks noChangeAspect="1" noChangeArrowheads="1"/>
          </p:cNvPicPr>
          <p:nvPr/>
        </p:nvPicPr>
        <p:blipFill>
          <a:blip r:embed="rId3" cstate="print"/>
          <a:srcRect l="20160" t="6480" r="16481" b="20081"/>
          <a:stretch>
            <a:fillRect/>
          </a:stretch>
        </p:blipFill>
        <p:spPr bwMode="auto">
          <a:xfrm>
            <a:off x="2843808" y="3429000"/>
            <a:ext cx="720080" cy="1112851"/>
          </a:xfrm>
          <a:prstGeom prst="rect">
            <a:avLst/>
          </a:prstGeom>
          <a:noFill/>
        </p:spPr>
      </p:pic>
      <p:pic>
        <p:nvPicPr>
          <p:cNvPr id="13" name="Picture 2" descr="https://i.pinimg.com/564x/f8/0d/34/f80d34c4ce6d09f7efb7a076976ed037.jpg"/>
          <p:cNvPicPr>
            <a:picLocks noChangeAspect="1" noChangeArrowheads="1"/>
          </p:cNvPicPr>
          <p:nvPr/>
        </p:nvPicPr>
        <p:blipFill>
          <a:blip r:embed="rId3" cstate="print"/>
          <a:srcRect l="20160" t="6480" r="16481" b="20081"/>
          <a:stretch>
            <a:fillRect/>
          </a:stretch>
        </p:blipFill>
        <p:spPr bwMode="auto">
          <a:xfrm flipV="1">
            <a:off x="3635896" y="3429000"/>
            <a:ext cx="720080" cy="1112851"/>
          </a:xfrm>
          <a:prstGeom prst="rect">
            <a:avLst/>
          </a:prstGeom>
          <a:noFill/>
        </p:spPr>
      </p:pic>
      <p:pic>
        <p:nvPicPr>
          <p:cNvPr id="14" name="Picture 2" descr="https://i.pinimg.com/564x/f8/0d/34/f80d34c4ce6d09f7efb7a076976ed037.jpg"/>
          <p:cNvPicPr>
            <a:picLocks noChangeAspect="1" noChangeArrowheads="1"/>
          </p:cNvPicPr>
          <p:nvPr/>
        </p:nvPicPr>
        <p:blipFill>
          <a:blip r:embed="rId3" cstate="print"/>
          <a:srcRect l="20160" t="6480" r="16481" b="20081"/>
          <a:stretch>
            <a:fillRect/>
          </a:stretch>
        </p:blipFill>
        <p:spPr bwMode="auto">
          <a:xfrm>
            <a:off x="4427984" y="3429000"/>
            <a:ext cx="720080" cy="1112851"/>
          </a:xfrm>
          <a:prstGeom prst="rect">
            <a:avLst/>
          </a:prstGeom>
          <a:noFill/>
        </p:spPr>
      </p:pic>
      <p:pic>
        <p:nvPicPr>
          <p:cNvPr id="15" name="Picture 2" descr="https://i.pinimg.com/564x/f8/0d/34/f80d34c4ce6d09f7efb7a076976ed037.jpg"/>
          <p:cNvPicPr>
            <a:picLocks noChangeAspect="1" noChangeArrowheads="1"/>
          </p:cNvPicPr>
          <p:nvPr/>
        </p:nvPicPr>
        <p:blipFill>
          <a:blip r:embed="rId3" cstate="print"/>
          <a:srcRect l="20160" t="6480" r="16481" b="20081"/>
          <a:stretch>
            <a:fillRect/>
          </a:stretch>
        </p:blipFill>
        <p:spPr bwMode="auto">
          <a:xfrm>
            <a:off x="5220072" y="3429000"/>
            <a:ext cx="720080" cy="1112851"/>
          </a:xfrm>
          <a:prstGeom prst="rect">
            <a:avLst/>
          </a:prstGeom>
          <a:noFill/>
        </p:spPr>
      </p:pic>
      <p:pic>
        <p:nvPicPr>
          <p:cNvPr id="16" name="Picture 2" descr="https://i.pinimg.com/564x/f8/0d/34/f80d34c4ce6d09f7efb7a076976ed037.jpg"/>
          <p:cNvPicPr>
            <a:picLocks noChangeAspect="1" noChangeArrowheads="1"/>
          </p:cNvPicPr>
          <p:nvPr/>
        </p:nvPicPr>
        <p:blipFill>
          <a:blip r:embed="rId3" cstate="print"/>
          <a:srcRect l="20160" t="6480" r="16481" b="20081"/>
          <a:stretch>
            <a:fillRect/>
          </a:stretch>
        </p:blipFill>
        <p:spPr bwMode="auto">
          <a:xfrm>
            <a:off x="6012160" y="3429000"/>
            <a:ext cx="720080" cy="1112851"/>
          </a:xfrm>
          <a:prstGeom prst="rect">
            <a:avLst/>
          </a:prstGeom>
          <a:noFill/>
        </p:spPr>
      </p:pic>
      <p:pic>
        <p:nvPicPr>
          <p:cNvPr id="29700" name="Picture 4" descr="Ilustrace(11670805): Ryby kreslené ilustrace | Autor: Andykeyl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941168"/>
            <a:ext cx="1201316" cy="1233352"/>
          </a:xfrm>
          <a:prstGeom prst="rect">
            <a:avLst/>
          </a:prstGeom>
          <a:noFill/>
        </p:spPr>
      </p:pic>
      <p:pic>
        <p:nvPicPr>
          <p:cNvPr id="18" name="Picture 4" descr="Ilustrace(11670805): Ryby kreslené ilustrace | Autor: Andykeyl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941168"/>
            <a:ext cx="1201316" cy="1233352"/>
          </a:xfrm>
          <a:prstGeom prst="rect">
            <a:avLst/>
          </a:prstGeom>
          <a:noFill/>
        </p:spPr>
      </p:pic>
      <p:pic>
        <p:nvPicPr>
          <p:cNvPr id="19" name="Picture 4" descr="Ilustrace(11670805): Ryby kreslené ilustrace | Autor: Andykeyl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941168"/>
            <a:ext cx="1201316" cy="1233352"/>
          </a:xfrm>
          <a:prstGeom prst="rect">
            <a:avLst/>
          </a:prstGeom>
          <a:noFill/>
        </p:spPr>
      </p:pic>
      <p:pic>
        <p:nvPicPr>
          <p:cNvPr id="20" name="Picture 4" descr="Ilustrace(11670805): Ryby kreslené ilustrace | Autor: Andykeyl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55976" y="4941168"/>
            <a:ext cx="1201316" cy="1233352"/>
          </a:xfrm>
          <a:prstGeom prst="rect">
            <a:avLst/>
          </a:prstGeom>
          <a:noFill/>
        </p:spPr>
      </p:pic>
      <p:pic>
        <p:nvPicPr>
          <p:cNvPr id="21" name="Picture 4" descr="Ilustrace(11670805): Ryby kreslené ilustrace | Autor: Andykeyl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941168"/>
            <a:ext cx="1201316" cy="1233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Figura a pozadí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Řekni, jaké dva obrázky se překrývají?</a:t>
            </a:r>
          </a:p>
        </p:txBody>
      </p:sp>
      <p:pic>
        <p:nvPicPr>
          <p:cNvPr id="30722" name="Picture 2" descr="Rozlišování figury a pozadí"/>
          <p:cNvPicPr>
            <a:picLocks noChangeAspect="1" noChangeArrowheads="1"/>
          </p:cNvPicPr>
          <p:nvPr/>
        </p:nvPicPr>
        <p:blipFill>
          <a:blip r:embed="rId2" cstate="print"/>
          <a:srcRect l="4301" t="12903"/>
          <a:stretch>
            <a:fillRect/>
          </a:stretch>
        </p:blipFill>
        <p:spPr bwMode="auto">
          <a:xfrm>
            <a:off x="1331640" y="2060847"/>
            <a:ext cx="6624736" cy="4521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Pohybové 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Zatancujte si s Míšou Růžičkovou </a:t>
            </a:r>
            <a:r>
              <a:rPr lang="cs-CZ" sz="2800" dirty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https://www.youtube.com/watch?v=h_SnNjCrook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Postavte si doma překážkovou dráhu</a:t>
            </a:r>
          </a:p>
          <a:p>
            <a:r>
              <a:rPr lang="cs-CZ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Běžte na procházku a najděte řeku, potůček, rybník (viz. následující strana)</a:t>
            </a:r>
          </a:p>
          <a:p>
            <a:r>
              <a:rPr lang="cs-CZ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Zahrajte si hru „</a:t>
            </a:r>
            <a:r>
              <a:rPr lang="cs-C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 vody do vody</a:t>
            </a:r>
            <a:r>
              <a:rPr lang="cs-CZ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“:</a:t>
            </a:r>
            <a:r>
              <a:rPr lang="cs-CZ" sz="2800" b="1" dirty="0"/>
              <a:t> </a:t>
            </a:r>
            <a:endParaRPr lang="cs-CZ" sz="2800" dirty="0"/>
          </a:p>
          <a:p>
            <a:pPr algn="just">
              <a:buNone/>
            </a:pPr>
            <a:r>
              <a:rPr lang="cs-CZ" sz="2800" dirty="0"/>
              <a:t>		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Na zem natáhneme dlouhé lano, děti si stoupnou vedle sebe na jednu stranu (břeh) čelem k lanu. Na druhé straně lana je 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voda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. Vedoucí 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hry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 vyvolává „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do vody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“ nebo „z 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vody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“. Úkolem dětí je na každé zvolání poskočit buď na místě, nebo skočit 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do vody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 či vyskočit z 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vody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 podle toho, na jaké straně právě stojí.</a:t>
            </a:r>
            <a:endParaRPr lang="cs-CZ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183</Words>
  <Application>Microsoft Office PowerPoint</Application>
  <PresentationFormat>Předvádění na obrazovce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Motiv sady Office</vt:lpstr>
      <vt:lpstr>PUTOVÁNÍ S VÍLOU JIZERKOU 2. část</vt:lpstr>
      <vt:lpstr>Rýmovačky</vt:lpstr>
      <vt:lpstr>Prezentace aplikace PowerPoint</vt:lpstr>
      <vt:lpstr>Malované čtení</vt:lpstr>
      <vt:lpstr>Rozvoj řeči a myšlení</vt:lpstr>
      <vt:lpstr>Zrakové vnímání</vt:lpstr>
      <vt:lpstr>Zrakové vnímání</vt:lpstr>
      <vt:lpstr>Figura a pozadí</vt:lpstr>
      <vt:lpstr>Pohybové činnosti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PUTOVÁNÍ S VÍLOU JIZERKOU 2/2</dc:title>
  <dc:creator>User</dc:creator>
  <cp:lastModifiedBy>Jana Mlynková, MŠ</cp:lastModifiedBy>
  <cp:revision>4</cp:revision>
  <dcterms:created xsi:type="dcterms:W3CDTF">2021-03-09T07:17:43Z</dcterms:created>
  <dcterms:modified xsi:type="dcterms:W3CDTF">2021-03-15T06:16:23Z</dcterms:modified>
</cp:coreProperties>
</file>