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7" r:id="rId7"/>
    <p:sldId id="27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DF13E-9336-4489-BB94-064F063E3E95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3E1B-9347-4DBE-BDC5-6C6D80B38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DF13E-9336-4489-BB94-064F063E3E95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3E1B-9347-4DBE-BDC5-6C6D80B38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DF13E-9336-4489-BB94-064F063E3E95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3E1B-9347-4DBE-BDC5-6C6D80B38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DF13E-9336-4489-BB94-064F063E3E95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3E1B-9347-4DBE-BDC5-6C6D80B38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DF13E-9336-4489-BB94-064F063E3E95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3E1B-9347-4DBE-BDC5-6C6D80B38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DF13E-9336-4489-BB94-064F063E3E95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3E1B-9347-4DBE-BDC5-6C6D80B38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DF13E-9336-4489-BB94-064F063E3E95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3E1B-9347-4DBE-BDC5-6C6D80B38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DF13E-9336-4489-BB94-064F063E3E95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3E1B-9347-4DBE-BDC5-6C6D80B38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DF13E-9336-4489-BB94-064F063E3E95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3E1B-9347-4DBE-BDC5-6C6D80B38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DF13E-9336-4489-BB94-064F063E3E95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3E1B-9347-4DBE-BDC5-6C6D80B38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DF13E-9336-4489-BB94-064F063E3E95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3E1B-9347-4DBE-BDC5-6C6D80B38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DF13E-9336-4489-BB94-064F063E3E95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A3E1B-9347-4DBE-BDC5-6C6D80B38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48464" cy="1944216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PUTOVÁNÍ S VÍLOU JIZERKOU</a:t>
            </a:r>
            <a:b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část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1266" name="Picture 2" descr="https://i.pinimg.com/564x/6b/a5/f0/6ba5f08b43e7ae98fca44d7a83f762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492896"/>
            <a:ext cx="2851795" cy="3802393"/>
          </a:xfrm>
          <a:prstGeom prst="rect">
            <a:avLst/>
          </a:prstGeom>
          <a:noFill/>
        </p:spPr>
      </p:pic>
      <p:pic>
        <p:nvPicPr>
          <p:cNvPr id="11268" name="Picture 4" descr="Jizera, Bakov nad Jizerou • Mapy.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284984"/>
            <a:ext cx="3810000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Básnička: „Dešťové kapičky“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1506" name="Picture 2" descr="19.4.dešťové kapičky ve středu – KLUB PRO RODIČE S MALÝMI DĚTMI SLUNÍČKO –  album na Rajčeti"/>
          <p:cNvPicPr>
            <a:picLocks noChangeAspect="1" noChangeArrowheads="1"/>
          </p:cNvPicPr>
          <p:nvPr/>
        </p:nvPicPr>
        <p:blipFill>
          <a:blip r:embed="rId2" cstate="print"/>
          <a:srcRect t="48972"/>
          <a:stretch>
            <a:fillRect/>
          </a:stretch>
        </p:blipFill>
        <p:spPr bwMode="auto">
          <a:xfrm>
            <a:off x="1331639" y="1628800"/>
            <a:ext cx="6561787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 čemu máme vodu?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Povídej, co je na obrázku v kapičce.</a:t>
            </a:r>
          </a:p>
        </p:txBody>
      </p:sp>
      <p:pic>
        <p:nvPicPr>
          <p:cNvPr id="4" name="Picture 2" descr="https://i.pinimg.com/564x/6b/a5/f0/6ba5f08b43e7ae98fca44d7a83f762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1512168" cy="20162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338" name="Picture 2" descr="https://i.pinimg.com/564x/e8/84/c9/e884c90efd0076f6a81fa6a120770c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852936"/>
            <a:ext cx="1426584" cy="1952700"/>
          </a:xfrm>
          <a:prstGeom prst="rect">
            <a:avLst/>
          </a:prstGeom>
          <a:noFill/>
        </p:spPr>
      </p:pic>
      <p:pic>
        <p:nvPicPr>
          <p:cNvPr id="14340" name="Picture 4" descr="https://i.pinimg.com/564x/b9/a2/15/b9a215e810bd0fa45be08ff6dcb5424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4221088"/>
            <a:ext cx="1671835" cy="2288147"/>
          </a:xfrm>
          <a:prstGeom prst="rect">
            <a:avLst/>
          </a:prstGeom>
          <a:noFill/>
        </p:spPr>
      </p:pic>
      <p:pic>
        <p:nvPicPr>
          <p:cNvPr id="14342" name="Picture 6" descr="פורום עיצוב וריטוש תמונות - עמוד 2 - תפוז פורומים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7" y="2852936"/>
            <a:ext cx="1525767" cy="2088232"/>
          </a:xfrm>
          <a:prstGeom prst="rect">
            <a:avLst/>
          </a:prstGeom>
          <a:noFill/>
        </p:spPr>
      </p:pic>
      <p:pic>
        <p:nvPicPr>
          <p:cNvPr id="14344" name="Picture 8" descr="פורום עיצוב וריטוש תמונות - עמוד 2 - תפוז פורומים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080" y="4437112"/>
            <a:ext cx="1656184" cy="2266727"/>
          </a:xfrm>
          <a:prstGeom prst="rect">
            <a:avLst/>
          </a:prstGeom>
          <a:noFill/>
        </p:spPr>
      </p:pic>
      <p:pic>
        <p:nvPicPr>
          <p:cNvPr id="14346" name="Picture 10" descr="פורום עיצוב וריטוש תמונות - עמוד 2 - תפוז פורומים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64288" y="2852936"/>
            <a:ext cx="1511323" cy="20684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 čemu máme vodu?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 descr="https://i.pinimg.com/564x/6b/a5/f0/6ba5f08b43e7ae98fca44d7a83f762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1512168" cy="20162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386" name="Picture 2" descr="פורום עיצוב וריטוש תמונות - עמוד 2 - תפוז פורומים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492896"/>
            <a:ext cx="1630992" cy="2232248"/>
          </a:xfrm>
          <a:prstGeom prst="rect">
            <a:avLst/>
          </a:prstGeom>
          <a:noFill/>
        </p:spPr>
      </p:pic>
      <p:pic>
        <p:nvPicPr>
          <p:cNvPr id="16388" name="Picture 4" descr="פורום עיצוב וריטוש תמונות - עמוד 2 - תפוז פורומים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4087205"/>
            <a:ext cx="1872208" cy="2562386"/>
          </a:xfrm>
          <a:prstGeom prst="rect">
            <a:avLst/>
          </a:prstGeom>
          <a:noFill/>
        </p:spPr>
      </p:pic>
      <p:pic>
        <p:nvPicPr>
          <p:cNvPr id="16390" name="Picture 6" descr=" 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1484784"/>
            <a:ext cx="1683606" cy="2304256"/>
          </a:xfrm>
          <a:prstGeom prst="rect">
            <a:avLst/>
          </a:prstGeom>
          <a:noFill/>
        </p:spPr>
      </p:pic>
      <p:pic>
        <p:nvPicPr>
          <p:cNvPr id="16392" name="Picture 8" descr=" 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9992" y="3564231"/>
            <a:ext cx="1728192" cy="2365280"/>
          </a:xfrm>
          <a:prstGeom prst="rect">
            <a:avLst/>
          </a:prstGeom>
          <a:noFill/>
        </p:spPr>
      </p:pic>
      <p:pic>
        <p:nvPicPr>
          <p:cNvPr id="16394" name="Picture 10" descr="פורום עיצוב וריטוש תמונות - עמוד 2 - תפוז פורומים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52120" y="1412776"/>
            <a:ext cx="1440160" cy="1971067"/>
          </a:xfrm>
          <a:prstGeom prst="rect">
            <a:avLst/>
          </a:prstGeom>
          <a:noFill/>
        </p:spPr>
      </p:pic>
      <p:pic>
        <p:nvPicPr>
          <p:cNvPr id="16396" name="Picture 12" descr=" 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60232" y="4581128"/>
            <a:ext cx="1511323" cy="2068463"/>
          </a:xfrm>
          <a:prstGeom prst="rect">
            <a:avLst/>
          </a:prstGeom>
          <a:noFill/>
        </p:spPr>
      </p:pic>
      <p:pic>
        <p:nvPicPr>
          <p:cNvPr id="16398" name="Picture 14" descr="פורום עיצוב וריטוש תמונות - עמוד 2 - תפוז פורומים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80312" y="2276872"/>
            <a:ext cx="1353485" cy="18524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Pracovní a výtvarná činnost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endParaRPr lang="cs-CZ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Pomůcky:</a:t>
            </a:r>
          </a:p>
          <a:p>
            <a:pPr>
              <a:buNone/>
            </a:pPr>
            <a:r>
              <a:rPr lang="cs-CZ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Modrý a bílý papír, nůžky, </a:t>
            </a:r>
          </a:p>
          <a:p>
            <a:pPr>
              <a:buNone/>
            </a:pPr>
            <a:r>
              <a:rPr lang="cs-CZ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černý fix, tužka, lepidlo,</a:t>
            </a:r>
          </a:p>
          <a:p>
            <a:pPr>
              <a:buNone/>
            </a:pPr>
            <a:r>
              <a:rPr lang="cs-CZ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vlasec na zavěšení</a:t>
            </a:r>
          </a:p>
          <a:p>
            <a:r>
              <a:rPr lang="cs-CZ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Postup: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vystřihněte si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větší kapku formátu A4,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dvě ruce a dvě nohy, 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nalepte je na kapičku,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dokreslete oči, nos a pusu,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kapičku si ozdobte dle své fantazie.</a:t>
            </a:r>
          </a:p>
          <a:p>
            <a:pPr>
              <a:buNone/>
            </a:pPr>
            <a:r>
              <a:rPr lang="cs-CZ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pic>
        <p:nvPicPr>
          <p:cNvPr id="17410" name="Picture 2" descr="https://i.pinimg.com/564x/87/c4/2d/87c42d33a587894047d5233b1526f68c.jpg"/>
          <p:cNvPicPr>
            <a:picLocks noChangeAspect="1" noChangeArrowheads="1"/>
          </p:cNvPicPr>
          <p:nvPr/>
        </p:nvPicPr>
        <p:blipFill>
          <a:blip r:embed="rId2" cstate="print"/>
          <a:srcRect t="14941" r="7512" b="4381"/>
          <a:stretch>
            <a:fillRect/>
          </a:stretch>
        </p:blipFill>
        <p:spPr bwMode="auto">
          <a:xfrm>
            <a:off x="3923928" y="1340768"/>
            <a:ext cx="4968552" cy="3888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Předmatematická</a:t>
            </a:r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činnost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13387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Procvič si pojmy: více/méně, plný/prázdný, hodně/málo</a:t>
            </a:r>
          </a:p>
          <a:p>
            <a:r>
              <a:rPr lang="cs-CZ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Seřaď (očísluj) láhve od prázdné po plnou</a:t>
            </a:r>
          </a:p>
        </p:txBody>
      </p:sp>
      <p:pic>
        <p:nvPicPr>
          <p:cNvPr id="18434" name="Picture 2" descr="https://i.pinimg.com/564x/d4/ac/a1/d4aca1a3dda713ad54f648d95d136a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204864"/>
            <a:ext cx="4684610" cy="4392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Předmatematická</a:t>
            </a:r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Kolik je v akváriu rybiček?</a:t>
            </a:r>
          </a:p>
        </p:txBody>
      </p:sp>
      <p:pic>
        <p:nvPicPr>
          <p:cNvPr id="24578" name="Picture 2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268760"/>
            <a:ext cx="3600400" cy="5400601"/>
          </a:xfrm>
          <a:prstGeom prst="rect">
            <a:avLst/>
          </a:prstGeom>
          <a:noFill/>
        </p:spPr>
      </p:pic>
      <p:pic>
        <p:nvPicPr>
          <p:cNvPr id="24580" name="Picture 4" descr="DEKORACE NA ZEĎ RYBA MODRÁ 42cm | Pokojík"/>
          <p:cNvPicPr>
            <a:picLocks noChangeAspect="1" noChangeArrowheads="1"/>
          </p:cNvPicPr>
          <p:nvPr/>
        </p:nvPicPr>
        <p:blipFill>
          <a:blip r:embed="rId3" cstate="print"/>
          <a:srcRect t="17098" b="20923"/>
          <a:stretch>
            <a:fillRect/>
          </a:stretch>
        </p:blipFill>
        <p:spPr bwMode="auto">
          <a:xfrm flipH="1">
            <a:off x="539552" y="2636912"/>
            <a:ext cx="3950150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Předmatematická</a:t>
            </a:r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8"/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Kolik je v řadě kapiček?</a:t>
            </a:r>
          </a:p>
          <a:p>
            <a:pPr lvl="8"/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(O dvě více, kolik bude kapiček?)</a:t>
            </a:r>
          </a:p>
          <a:p>
            <a:pPr lvl="8"/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8"/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8"/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8"/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Kolik je v řadě kapiček?</a:t>
            </a:r>
          </a:p>
          <a:p>
            <a:pPr lvl="8"/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(O tři více, kolik bude kapiček?)</a:t>
            </a:r>
          </a:p>
          <a:p>
            <a:pPr lvl="8"/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8"/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8"/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Kolik je v řadě kapiček?</a:t>
            </a: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8"/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(O tři méně, kolik bude kapiček?)</a:t>
            </a:r>
          </a:p>
        </p:txBody>
      </p:sp>
      <p:pic>
        <p:nvPicPr>
          <p:cNvPr id="1026" name="Picture 2" descr="https://i.pinimg.com/564x/f8/0d/34/f80d34c4ce6d09f7efb7a076976ed037.jpg"/>
          <p:cNvPicPr>
            <a:picLocks noChangeAspect="1" noChangeArrowheads="1"/>
          </p:cNvPicPr>
          <p:nvPr/>
        </p:nvPicPr>
        <p:blipFill>
          <a:blip r:embed="rId2" cstate="print"/>
          <a:srcRect l="20160" t="6480" r="16481" b="20081"/>
          <a:stretch>
            <a:fillRect/>
          </a:stretch>
        </p:blipFill>
        <p:spPr bwMode="auto">
          <a:xfrm>
            <a:off x="683569" y="1628800"/>
            <a:ext cx="576064" cy="890281"/>
          </a:xfrm>
          <a:prstGeom prst="rect">
            <a:avLst/>
          </a:prstGeom>
          <a:noFill/>
        </p:spPr>
      </p:pic>
      <p:pic>
        <p:nvPicPr>
          <p:cNvPr id="5" name="Picture 2" descr="https://i.pinimg.com/564x/f8/0d/34/f80d34c4ce6d09f7efb7a076976ed037.jpg"/>
          <p:cNvPicPr>
            <a:picLocks noChangeAspect="1" noChangeArrowheads="1"/>
          </p:cNvPicPr>
          <p:nvPr/>
        </p:nvPicPr>
        <p:blipFill>
          <a:blip r:embed="rId2" cstate="print"/>
          <a:srcRect l="20160" t="6480" r="16481" b="20081"/>
          <a:stretch>
            <a:fillRect/>
          </a:stretch>
        </p:blipFill>
        <p:spPr bwMode="auto">
          <a:xfrm>
            <a:off x="1043608" y="2996952"/>
            <a:ext cx="576064" cy="890281"/>
          </a:xfrm>
          <a:prstGeom prst="rect">
            <a:avLst/>
          </a:prstGeom>
          <a:noFill/>
        </p:spPr>
      </p:pic>
      <p:pic>
        <p:nvPicPr>
          <p:cNvPr id="6" name="Picture 2" descr="https://i.pinimg.com/564x/f8/0d/34/f80d34c4ce6d09f7efb7a076976ed037.jpg"/>
          <p:cNvPicPr>
            <a:picLocks noChangeAspect="1" noChangeArrowheads="1"/>
          </p:cNvPicPr>
          <p:nvPr/>
        </p:nvPicPr>
        <p:blipFill>
          <a:blip r:embed="rId2" cstate="print"/>
          <a:srcRect l="20160" t="6480" r="16481" b="20081"/>
          <a:stretch>
            <a:fillRect/>
          </a:stretch>
        </p:blipFill>
        <p:spPr bwMode="auto">
          <a:xfrm>
            <a:off x="2051720" y="1628800"/>
            <a:ext cx="576064" cy="890281"/>
          </a:xfrm>
          <a:prstGeom prst="rect">
            <a:avLst/>
          </a:prstGeom>
          <a:noFill/>
        </p:spPr>
      </p:pic>
      <p:pic>
        <p:nvPicPr>
          <p:cNvPr id="7" name="Picture 2" descr="https://i.pinimg.com/564x/f8/0d/34/f80d34c4ce6d09f7efb7a076976ed037.jpg"/>
          <p:cNvPicPr>
            <a:picLocks noChangeAspect="1" noChangeArrowheads="1"/>
          </p:cNvPicPr>
          <p:nvPr/>
        </p:nvPicPr>
        <p:blipFill>
          <a:blip r:embed="rId2" cstate="print"/>
          <a:srcRect l="20160" t="6480" r="16481" b="20081"/>
          <a:stretch>
            <a:fillRect/>
          </a:stretch>
        </p:blipFill>
        <p:spPr bwMode="auto">
          <a:xfrm>
            <a:off x="395536" y="2996952"/>
            <a:ext cx="576064" cy="890281"/>
          </a:xfrm>
          <a:prstGeom prst="rect">
            <a:avLst/>
          </a:prstGeom>
          <a:noFill/>
        </p:spPr>
      </p:pic>
      <p:pic>
        <p:nvPicPr>
          <p:cNvPr id="8" name="Picture 2" descr="https://i.pinimg.com/564x/f8/0d/34/f80d34c4ce6d09f7efb7a076976ed037.jpg"/>
          <p:cNvPicPr>
            <a:picLocks noChangeAspect="1" noChangeArrowheads="1"/>
          </p:cNvPicPr>
          <p:nvPr/>
        </p:nvPicPr>
        <p:blipFill>
          <a:blip r:embed="rId2" cstate="print"/>
          <a:srcRect l="20160" t="6480" r="16481" b="20081"/>
          <a:stretch>
            <a:fillRect/>
          </a:stretch>
        </p:blipFill>
        <p:spPr bwMode="auto">
          <a:xfrm>
            <a:off x="1403648" y="1628800"/>
            <a:ext cx="576064" cy="890281"/>
          </a:xfrm>
          <a:prstGeom prst="rect">
            <a:avLst/>
          </a:prstGeom>
          <a:noFill/>
        </p:spPr>
      </p:pic>
      <p:pic>
        <p:nvPicPr>
          <p:cNvPr id="9" name="Picture 2" descr="https://i.pinimg.com/564x/f8/0d/34/f80d34c4ce6d09f7efb7a076976ed037.jpg"/>
          <p:cNvPicPr>
            <a:picLocks noChangeAspect="1" noChangeArrowheads="1"/>
          </p:cNvPicPr>
          <p:nvPr/>
        </p:nvPicPr>
        <p:blipFill>
          <a:blip r:embed="rId2" cstate="print"/>
          <a:srcRect l="20160" t="6480" r="16481" b="20081"/>
          <a:stretch>
            <a:fillRect/>
          </a:stretch>
        </p:blipFill>
        <p:spPr bwMode="auto">
          <a:xfrm>
            <a:off x="1691680" y="2996952"/>
            <a:ext cx="576064" cy="890281"/>
          </a:xfrm>
          <a:prstGeom prst="rect">
            <a:avLst/>
          </a:prstGeom>
          <a:noFill/>
        </p:spPr>
      </p:pic>
      <p:pic>
        <p:nvPicPr>
          <p:cNvPr id="10" name="Picture 2" descr="https://i.pinimg.com/564x/f8/0d/34/f80d34c4ce6d09f7efb7a076976ed037.jpg"/>
          <p:cNvPicPr>
            <a:picLocks noChangeAspect="1" noChangeArrowheads="1"/>
          </p:cNvPicPr>
          <p:nvPr/>
        </p:nvPicPr>
        <p:blipFill>
          <a:blip r:embed="rId2" cstate="print"/>
          <a:srcRect l="20160" t="6480" r="16481" b="20081"/>
          <a:stretch>
            <a:fillRect/>
          </a:stretch>
        </p:blipFill>
        <p:spPr bwMode="auto">
          <a:xfrm>
            <a:off x="2339752" y="2996952"/>
            <a:ext cx="576064" cy="890281"/>
          </a:xfrm>
          <a:prstGeom prst="rect">
            <a:avLst/>
          </a:prstGeom>
          <a:noFill/>
        </p:spPr>
      </p:pic>
      <p:pic>
        <p:nvPicPr>
          <p:cNvPr id="12" name="Picture 2" descr="https://i.pinimg.com/564x/f8/0d/34/f80d34c4ce6d09f7efb7a076976ed037.jpg"/>
          <p:cNvPicPr>
            <a:picLocks noChangeAspect="1" noChangeArrowheads="1"/>
          </p:cNvPicPr>
          <p:nvPr/>
        </p:nvPicPr>
        <p:blipFill>
          <a:blip r:embed="rId2" cstate="print"/>
          <a:srcRect l="20160" t="6480" r="16481" b="20081"/>
          <a:stretch>
            <a:fillRect/>
          </a:stretch>
        </p:blipFill>
        <p:spPr bwMode="auto">
          <a:xfrm>
            <a:off x="971600" y="4725144"/>
            <a:ext cx="576064" cy="890281"/>
          </a:xfrm>
          <a:prstGeom prst="rect">
            <a:avLst/>
          </a:prstGeom>
          <a:noFill/>
        </p:spPr>
      </p:pic>
      <p:pic>
        <p:nvPicPr>
          <p:cNvPr id="13" name="Picture 2" descr="https://i.pinimg.com/564x/f8/0d/34/f80d34c4ce6d09f7efb7a076976ed037.jpg"/>
          <p:cNvPicPr>
            <a:picLocks noChangeAspect="1" noChangeArrowheads="1"/>
          </p:cNvPicPr>
          <p:nvPr/>
        </p:nvPicPr>
        <p:blipFill>
          <a:blip r:embed="rId2" cstate="print"/>
          <a:srcRect l="20160" t="6480" r="16481" b="20081"/>
          <a:stretch>
            <a:fillRect/>
          </a:stretch>
        </p:blipFill>
        <p:spPr bwMode="auto">
          <a:xfrm>
            <a:off x="1619672" y="4725144"/>
            <a:ext cx="576064" cy="890281"/>
          </a:xfrm>
          <a:prstGeom prst="rect">
            <a:avLst/>
          </a:prstGeom>
          <a:noFill/>
        </p:spPr>
      </p:pic>
      <p:pic>
        <p:nvPicPr>
          <p:cNvPr id="14" name="Picture 2" descr="https://i.pinimg.com/564x/f8/0d/34/f80d34c4ce6d09f7efb7a076976ed037.jpg"/>
          <p:cNvPicPr>
            <a:picLocks noChangeAspect="1" noChangeArrowheads="1"/>
          </p:cNvPicPr>
          <p:nvPr/>
        </p:nvPicPr>
        <p:blipFill>
          <a:blip r:embed="rId2" cstate="print"/>
          <a:srcRect l="20160" t="6480" r="16481" b="20081"/>
          <a:stretch>
            <a:fillRect/>
          </a:stretch>
        </p:blipFill>
        <p:spPr bwMode="auto">
          <a:xfrm>
            <a:off x="2267744" y="4725144"/>
            <a:ext cx="576064" cy="890281"/>
          </a:xfrm>
          <a:prstGeom prst="rect">
            <a:avLst/>
          </a:prstGeom>
          <a:noFill/>
        </p:spPr>
      </p:pic>
      <p:pic>
        <p:nvPicPr>
          <p:cNvPr id="15" name="Picture 2" descr="https://i.pinimg.com/564x/f8/0d/34/f80d34c4ce6d09f7efb7a076976ed037.jpg"/>
          <p:cNvPicPr>
            <a:picLocks noChangeAspect="1" noChangeArrowheads="1"/>
          </p:cNvPicPr>
          <p:nvPr/>
        </p:nvPicPr>
        <p:blipFill>
          <a:blip r:embed="rId2" cstate="print"/>
          <a:srcRect l="20160" t="6480" r="16481" b="20081"/>
          <a:stretch>
            <a:fillRect/>
          </a:stretch>
        </p:blipFill>
        <p:spPr bwMode="auto">
          <a:xfrm>
            <a:off x="2915816" y="4725144"/>
            <a:ext cx="576064" cy="890281"/>
          </a:xfrm>
          <a:prstGeom prst="rect">
            <a:avLst/>
          </a:prstGeom>
          <a:noFill/>
        </p:spPr>
      </p:pic>
      <p:pic>
        <p:nvPicPr>
          <p:cNvPr id="16" name="Picture 2" descr="https://i.pinimg.com/564x/f8/0d/34/f80d34c4ce6d09f7efb7a076976ed037.jpg"/>
          <p:cNvPicPr>
            <a:picLocks noChangeAspect="1" noChangeArrowheads="1"/>
          </p:cNvPicPr>
          <p:nvPr/>
        </p:nvPicPr>
        <p:blipFill>
          <a:blip r:embed="rId2" cstate="print"/>
          <a:srcRect l="20160" t="6480" r="16481" b="20081"/>
          <a:stretch>
            <a:fillRect/>
          </a:stretch>
        </p:blipFill>
        <p:spPr bwMode="auto">
          <a:xfrm>
            <a:off x="2987824" y="2996952"/>
            <a:ext cx="576064" cy="890281"/>
          </a:xfrm>
          <a:prstGeom prst="rect">
            <a:avLst/>
          </a:prstGeom>
          <a:noFill/>
        </p:spPr>
      </p:pic>
      <p:pic>
        <p:nvPicPr>
          <p:cNvPr id="17" name="Picture 2" descr="https://i.pinimg.com/564x/f8/0d/34/f80d34c4ce6d09f7efb7a076976ed037.jpg"/>
          <p:cNvPicPr>
            <a:picLocks noChangeAspect="1" noChangeArrowheads="1"/>
          </p:cNvPicPr>
          <p:nvPr/>
        </p:nvPicPr>
        <p:blipFill>
          <a:blip r:embed="rId2" cstate="print"/>
          <a:srcRect l="20160" t="6480" r="16481" b="20081"/>
          <a:stretch>
            <a:fillRect/>
          </a:stretch>
        </p:blipFill>
        <p:spPr bwMode="auto">
          <a:xfrm>
            <a:off x="323528" y="4725144"/>
            <a:ext cx="576064" cy="890281"/>
          </a:xfrm>
          <a:prstGeom prst="rect">
            <a:avLst/>
          </a:prstGeom>
          <a:noFill/>
        </p:spPr>
      </p:pic>
      <p:pic>
        <p:nvPicPr>
          <p:cNvPr id="18" name="Picture 2" descr="https://i.pinimg.com/564x/f8/0d/34/f80d34c4ce6d09f7efb7a076976ed037.jpg"/>
          <p:cNvPicPr>
            <a:picLocks noChangeAspect="1" noChangeArrowheads="1"/>
          </p:cNvPicPr>
          <p:nvPr/>
        </p:nvPicPr>
        <p:blipFill>
          <a:blip r:embed="rId2" cstate="print"/>
          <a:srcRect l="20160" t="6480" r="16481" b="20081"/>
          <a:stretch>
            <a:fillRect/>
          </a:stretch>
        </p:blipFill>
        <p:spPr bwMode="auto">
          <a:xfrm>
            <a:off x="3491880" y="4725144"/>
            <a:ext cx="576064" cy="8902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Rozumové a jazykové schopnosti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ČTĚTE DĚTEM</a:t>
            </a:r>
          </a:p>
          <a:p>
            <a:pPr>
              <a:buNone/>
            </a:pP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Říkejte si básničky</a:t>
            </a:r>
          </a:p>
          <a:p>
            <a:pPr>
              <a:buNone/>
            </a:pP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Prohlížejte si s dětmi jejich oblíbené knížky a povídejte si o nich – popisujte obrázky, ptejte se dětí, co na nich vidí, vytleskávejte jednotlivá slova, počítejte slabiky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Rozumové a jazykové schopnosti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Naučte se básničku</a:t>
            </a:r>
          </a:p>
          <a:p>
            <a:endParaRPr lang="cs-CZ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8">
              <a:buNone/>
            </a:pPr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              Zdroj: www.E-</a:t>
            </a:r>
            <a:r>
              <a:rPr lang="cs-CZ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predskolaci.cz</a:t>
            </a:r>
            <a:endParaRPr lang="cs-CZ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Pin on Podz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132856"/>
            <a:ext cx="5256584" cy="3673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237</Words>
  <Application>Microsoft Office PowerPoint</Application>
  <PresentationFormat>Předvádění na obrazovce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Motiv sady Office</vt:lpstr>
      <vt:lpstr>PUTOVÁNÍ S VÍLOU JIZERKOU 1. část</vt:lpstr>
      <vt:lpstr>K čemu máme vodu?</vt:lpstr>
      <vt:lpstr>K čemu máme vodu?</vt:lpstr>
      <vt:lpstr>Pracovní a výtvarná činnost</vt:lpstr>
      <vt:lpstr>Předmatematická činnost</vt:lpstr>
      <vt:lpstr>Předmatematická činnost</vt:lpstr>
      <vt:lpstr>Předmatematická činnost</vt:lpstr>
      <vt:lpstr>Rozumové a jazykové schopnosti</vt:lpstr>
      <vt:lpstr>Rozumové a jazykové schopnosti</vt:lpstr>
      <vt:lpstr> Básnička: „Dešťové kapičky“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PUTOVÁNÍ S VÍLOU JIZERKOU</dc:title>
  <dc:creator>User</dc:creator>
  <cp:lastModifiedBy>Jana Mlynková, MŠ</cp:lastModifiedBy>
  <cp:revision>26</cp:revision>
  <dcterms:created xsi:type="dcterms:W3CDTF">2021-03-02T13:20:57Z</dcterms:created>
  <dcterms:modified xsi:type="dcterms:W3CDTF">2021-03-10T07:38:34Z</dcterms:modified>
</cp:coreProperties>
</file>